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4" r:id="rId3"/>
    <p:sldId id="256" r:id="rId4"/>
    <p:sldId id="263" r:id="rId5"/>
    <p:sldId id="258" r:id="rId6"/>
    <p:sldId id="265" r:id="rId7"/>
    <p:sldId id="259" r:id="rId8"/>
    <p:sldId id="260" r:id="rId9"/>
    <p:sldId id="262" r:id="rId10"/>
    <p:sldId id="266" r:id="rId11"/>
    <p:sldId id="261" r:id="rId12"/>
    <p:sldId id="269" r:id="rId13"/>
  </p:sldIdLst>
  <p:sldSz cx="12192000" cy="6858000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4F"/>
    <a:srgbClr val="3EBA38"/>
    <a:srgbClr val="F0F4FA"/>
    <a:srgbClr val="2F9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5063DF93-399A-4FF4-951D-BBD61E2E5B5B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27455FB7-2D8C-4052-BD1D-C2FC56125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7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55FB7-2D8C-4052-BD1D-C2FC561251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4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29FF5-BCE4-4CC9-AE9C-D74DC72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3C32A7-389C-4CA5-9F06-60BF99241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E8F33-49BD-4E30-BDA9-DEE94CA9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2754DF-3209-41B3-93C6-4C778A6C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6CBB4-7EC2-4555-A0C0-3F0D24E2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40CD7-98EE-494F-A7E9-75457260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B36585-2444-4DFA-8E91-38CF297D1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0CB-FC4F-4055-9B4D-3FDE52BE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EB6D-E056-4FD4-8F2F-BEC5F5D1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64C2F-FA56-4397-9DA0-2E49C6FA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5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D2950F-2CB3-4631-9D56-E69945572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5DF858-879D-4117-B95C-633CB8EC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4DD3-4484-448A-A46A-A712097B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006F7-67C3-4B1F-BB5F-C36192A7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55C6D-5BB9-4AB7-93A1-7C3C5FED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5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C7751-F31B-487A-B27C-80FDB2B6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6EE96-8C35-4BC9-8889-EB9ADA39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29757-AF9E-4DBF-B73C-E8FEB8F0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8D223-A9BB-48D5-8444-C8F3133C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8CCE9-EBE8-4202-BD67-942F219D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4060B-3CD4-485C-806A-9C4DF685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827825-3525-4EDC-8B35-FEB4F095E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D2559-E564-4B34-9ED8-36198C73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B15E3-1806-4140-9B2C-BF1A80E7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798CC-C560-419A-B442-A1894C35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5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8E00B-7E83-48BF-81A8-FC39E2EB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37F42-CCA9-4528-A8F3-E6BB92E11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0ED671-4F84-46B1-9309-67DA760B1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33652-8CA3-429F-8D02-0B2057BC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8F0CFE-CE17-4562-BFB1-53C1C2F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1DA90-B7AA-405F-B49F-BD171B72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95CD-EB92-45BE-B1E2-381CC9C7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CB089-BCC9-4851-8377-8AF07009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3C86A-0ADE-47F4-BD55-03F4CD98A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C34664-FE92-4F7F-9F59-C92F12A18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A1A53-C96F-4444-A386-579E1846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06D231-40DE-4C00-81CD-6FCDC17D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D9D07A-DEE1-48D3-91A6-3F2E906D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FD5A6B-2E65-4287-9398-B71B8C43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3AB92-B845-4933-AD6E-357E8AAE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D90C63-3E46-4AEB-8CCB-B2A4A584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541D3B-E342-4636-A1D4-25EBA5D7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36EF00-FA28-4050-9695-F7008AD4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8F8790-1AE0-41CB-ACD5-9DB9586C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C63E98-F34F-4665-8AD0-4F388128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B3C2D0-D176-4233-A3F4-E34B3777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3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9490F-606D-4B3C-9278-F85D65BC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D5853-E6FE-4865-9B97-67AAD431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E709CF-ACBD-4452-A1E9-BABC91891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BE564B-4269-4B3E-98F0-DFC6355F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C723A7-D676-4804-8E36-6C5436DB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56CB73-F91C-461C-95D6-53A65213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6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07B0-3ED1-4031-8A28-7B88342C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8A34D3-4D63-4E6D-88EE-D34EBBA3D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8D07F5-D763-49E7-97E0-32EF4368D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110FE-C1A8-4E24-9134-D16AD561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233913-BAAB-47EF-AC18-3C80DE6E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9810B-724E-45F4-A551-6AEF9762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0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6A37-D3F8-4133-943B-419A4596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D38C0-F7B8-4EDE-A15F-50492D9B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69EF2-C1D6-4F81-A528-724506157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07D2-EA8E-4FD0-9ACC-ED806E22580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73E92-853A-4A18-AD5B-A02E5E4E6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6C14A-262F-4AFD-8EC1-06292E18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4765-1443-4F6D-B6E6-CE49E2FB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sv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1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1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CA642-93E1-4EF6-88EC-F80CDF065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09BAB1-86ED-46E6-B0AF-F98E86533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3F0C2-E11D-4802-9258-AE465BF30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55174"/>
            <a:ext cx="10515822" cy="6747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067E0-F722-4A20-BA28-FA77CA28A18C}"/>
              </a:ext>
            </a:extLst>
          </p:cNvPr>
          <p:cNvSpPr txBox="1"/>
          <p:nvPr/>
        </p:nvSpPr>
        <p:spPr>
          <a:xfrm>
            <a:off x="6595533" y="1122363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</a:t>
            </a:r>
            <a:r>
              <a:rPr lang="ru-RU" sz="3200" dirty="0">
                <a:solidFill>
                  <a:schemeClr val="bg1"/>
                </a:solidFill>
              </a:rPr>
              <a:t>Июля 2025</a:t>
            </a:r>
          </a:p>
        </p:txBody>
      </p:sp>
    </p:spTree>
    <p:extLst>
      <p:ext uri="{BB962C8B-B14F-4D97-AF65-F5344CB8AC3E}">
        <p14:creationId xmlns:p14="http://schemas.microsoft.com/office/powerpoint/2010/main" val="222521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7DA8B-9A8A-45BE-A4B2-189C6660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"/>
            <a:ext cx="10515600" cy="83343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Школьная форма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A54FCE-19E3-482A-B365-29CE70EED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14"/>
          <a:stretch/>
        </p:blipFill>
        <p:spPr>
          <a:xfrm>
            <a:off x="102658" y="889000"/>
            <a:ext cx="2184400" cy="519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1FDC4A-1967-4B52-9BD3-269BA7378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21533"/>
          <a:stretch/>
        </p:blipFill>
        <p:spPr>
          <a:xfrm>
            <a:off x="2607732" y="889002"/>
            <a:ext cx="2777067" cy="519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89322C-DF63-4431-BDA4-D7F9C555C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r="19544"/>
          <a:stretch/>
        </p:blipFill>
        <p:spPr>
          <a:xfrm>
            <a:off x="5717644" y="884763"/>
            <a:ext cx="2421468" cy="519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2C7783-638C-401F-9880-8F8CDEED4DF2}"/>
              </a:ext>
            </a:extLst>
          </p:cNvPr>
          <p:cNvSpPr txBox="1"/>
          <p:nvPr/>
        </p:nvSpPr>
        <p:spPr>
          <a:xfrm>
            <a:off x="1" y="6299200"/>
            <a:ext cx="1207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Магазин «Модная школа», ул. Ленина, 154 Б , Т: +7-918-388-96-43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71D4FE-636E-42B6-805F-A1109E0837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8882" r="12795"/>
          <a:stretch/>
        </p:blipFill>
        <p:spPr>
          <a:xfrm>
            <a:off x="8585200" y="888999"/>
            <a:ext cx="3166534" cy="519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91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07B123-092A-4B5A-9127-A6D655D3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0"/>
            <a:ext cx="11988800" cy="66495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родители, предлагаем Вам список литературы для будущих первоклассников. </a:t>
            </a:r>
            <a:r>
              <a:rPr lang="ru-RU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Ребёнок должен знать эти произведения: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 Русские народные сказки: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«Гуси-лебеди», «По щучьему веленью», «Теремок», «Репка», «Колобок», «Курочка ряба», «Волк и семеро козлят», «Лиса и журавль», «Зимовье зверей», «Кот, лиса и петух», «Лиса и заяц», «Бычок - смоляной бочок». «Сестрица Алёнушка и братец Иванушка», «Лиса и волк», «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Заюшкина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избушка», «Маша и медведь», «Царевна-лягушка», «Никита Кожемяка», «Хаврошечка».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II. Литературные сказки: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А.С. Пушкин, «Сказка о мертвой царевне и семи богатырях», «Сказка о царе Салтане», «Сказка о рыбаке и рыбке», «Сказка о золотом петушке»,  К. И. Чуковский «Муха-цокотуха», «Айболит», «Краденое солнце», «Телефон», «Путаница», «Мойдодыр», «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Тараканище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»,  Ш.  Перро «Кот в сапогах», «Красная шапочка». С. Я. Маршак «Сказка о глупом мышонке».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b="1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Выучить любой отрывок наизусть.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III. Рассказы о детях и для детей: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Л. Н. Толстой, рассказы из "Русской азбуки,  Н. Н. Носов (по выбору),  К. Д. Ушинский, произведения на выбор из сборника рассказов и сказок (по выбору),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В. Г. Сутеев, произведения на выбор из сборника рассказов и сказок (по выбору)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В. Драгунский «Денискины рассказы»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IV. Поэзия для детей: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Стихотворения А. Л. Барто,  С. Я. Маршака, С. В. Михалкова (выборочно наизусть).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200" b="1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Выучить любое стихотворение о школе наизусть.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8697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EAFCC23-7536-418E-8F2A-2210E13A4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3" y="1825625"/>
            <a:ext cx="5032375" cy="50323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AA617-23B2-4455-A955-B4FB2119176D}"/>
              </a:ext>
            </a:extLst>
          </p:cNvPr>
          <p:cNvSpPr txBox="1"/>
          <p:nvPr/>
        </p:nvSpPr>
        <p:spPr>
          <a:xfrm>
            <a:off x="476019" y="533400"/>
            <a:ext cx="45598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гимназияросток.рф</a:t>
            </a:r>
            <a:endParaRPr lang="ru-RU" sz="4000" b="1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08BBBD-9423-43B0-9092-5F2C13048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346670"/>
            <a:ext cx="1592481" cy="14789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3DC230-589F-46B1-AD48-B2FBB0478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0" y="1825625"/>
            <a:ext cx="50323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8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1D2861-BDCF-4DF0-AF93-E32B49168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135" y="0"/>
            <a:ext cx="11057466" cy="6011333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собрания</a:t>
            </a:r>
          </a:p>
          <a:p>
            <a:pPr algn="l">
              <a:lnSpc>
                <a:spcPct val="100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гимназией. О форме первоклассников.</a:t>
            </a:r>
          </a:p>
          <a:p>
            <a:pPr algn="l">
              <a:lnSpc>
                <a:spcPct val="100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МИР. Нескучное чтение.</a:t>
            </a:r>
          </a:p>
          <a:p>
            <a:pPr algn="l">
              <a:lnSpc>
                <a:spcPct val="100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подготовке к 1 классу.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C7943EA9-F36C-4F60-8952-6D5771ED5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575" y="707078"/>
            <a:ext cx="733586" cy="733586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7B25A8F1-026E-488C-BE79-F55F684C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575" y="2124708"/>
            <a:ext cx="733586" cy="733586"/>
          </a:xfrm>
          <a:prstGeom prst="rect">
            <a:avLst/>
          </a:prstGeom>
        </p:spPr>
      </p:pic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D851860C-F742-42E5-B5A9-681522A68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551" y="1391122"/>
            <a:ext cx="733586" cy="733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C8C6B6-77AF-4C51-9AD1-E648B2D002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>
          <a:xfrm>
            <a:off x="2064899" y="2614455"/>
            <a:ext cx="7679024" cy="49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13BDA-21B1-496C-84AC-F2A8118F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1001"/>
            <a:ext cx="12081933" cy="345682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Мы рады вас приветствовать,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уважаемые родители!</a:t>
            </a:r>
          </a:p>
          <a:p>
            <a:r>
              <a:rPr lang="ru-RU" sz="7200" b="1" spc="300" dirty="0">
                <a:solidFill>
                  <a:srgbClr val="2F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НЧОУ гимназия Росток</a:t>
            </a:r>
          </a:p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Год образования – 1991</a:t>
            </a:r>
          </a:p>
          <a:p>
            <a:endParaRPr lang="ru-RU" sz="3200" dirty="0"/>
          </a:p>
        </p:txBody>
      </p:sp>
      <p:pic>
        <p:nvPicPr>
          <p:cNvPr id="5" name="Рисунок 4" descr="Бумажная бумага с пальцев, карандашом и линейкой">
            <a:extLst>
              <a:ext uri="{FF2B5EF4-FFF2-40B4-BE49-F238E27FC236}">
                <a16:creationId xmlns:a16="http://schemas.microsoft.com/office/drawing/2014/main" id="{D8C8C634-FA46-4177-8263-4BFE2037B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50399">
            <a:off x="166755" y="4794581"/>
            <a:ext cx="2260600" cy="2260600"/>
          </a:xfrm>
          <a:prstGeom prst="rect">
            <a:avLst/>
          </a:prstGeom>
        </p:spPr>
      </p:pic>
      <p:pic>
        <p:nvPicPr>
          <p:cNvPr id="7" name="Рисунок 6" descr="Четыре тестового лампы в строке, частично заполняется с жидкостным">
            <a:extLst>
              <a:ext uri="{FF2B5EF4-FFF2-40B4-BE49-F238E27FC236}">
                <a16:creationId xmlns:a16="http://schemas.microsoft.com/office/drawing/2014/main" id="{B0582A03-23C2-40CF-B81D-F1E30D5C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1431" y="-251718"/>
            <a:ext cx="2513529" cy="2513529"/>
          </a:xfrm>
          <a:prstGeom prst="rect">
            <a:avLst/>
          </a:prstGeom>
        </p:spPr>
      </p:pic>
      <p:pic>
        <p:nvPicPr>
          <p:cNvPr id="9" name="Рисунок 8" descr="Микрообласть с химическая фласксами">
            <a:extLst>
              <a:ext uri="{FF2B5EF4-FFF2-40B4-BE49-F238E27FC236}">
                <a16:creationId xmlns:a16="http://schemas.microsoft.com/office/drawing/2014/main" id="{296868F0-841B-4AB3-9701-7802C2F45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2467" y="3949584"/>
            <a:ext cx="3095622" cy="3095622"/>
          </a:xfrm>
          <a:prstGeom prst="rect">
            <a:avLst/>
          </a:prstGeom>
        </p:spPr>
      </p:pic>
      <p:pic>
        <p:nvPicPr>
          <p:cNvPr id="11" name="Рисунок 10" descr="График и заметка панели с карандашом">
            <a:extLst>
              <a:ext uri="{FF2B5EF4-FFF2-40B4-BE49-F238E27FC236}">
                <a16:creationId xmlns:a16="http://schemas.microsoft.com/office/drawing/2014/main" id="{8CC5B3AB-5357-4D1B-A5A0-DD26475BB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35529">
            <a:off x="-44930" y="97178"/>
            <a:ext cx="1815736" cy="18157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C976D-1F4E-45EC-9C4F-4D2C35ED94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3505312"/>
            <a:ext cx="2102436" cy="3123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D771A7-E98C-44A8-80AC-30A5E52F06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64" y="3505312"/>
            <a:ext cx="2174980" cy="30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>
            <a:extLst>
              <a:ext uri="{FF2B5EF4-FFF2-40B4-BE49-F238E27FC236}">
                <a16:creationId xmlns:a16="http://schemas.microsoft.com/office/drawing/2014/main" id="{B32D2B0A-2109-40C0-BDAB-7EBCCCC7F4BD}"/>
              </a:ext>
            </a:extLst>
          </p:cNvPr>
          <p:cNvSpPr/>
          <p:nvPr/>
        </p:nvSpPr>
        <p:spPr>
          <a:xfrm>
            <a:off x="254001" y="2705894"/>
            <a:ext cx="11252200" cy="269583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A8661-6017-4A6F-B651-613F186B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891"/>
            <a:ext cx="10515600" cy="56758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21 августа в 10:00 – сбор родителей первоклассников с детьми</a:t>
            </a:r>
          </a:p>
          <a:p>
            <a:endParaRPr lang="ru-RU" dirty="0"/>
          </a:p>
          <a:p>
            <a:r>
              <a:rPr lang="ru-RU" dirty="0"/>
              <a:t>Неделя – подготовка к 1 сентября и репетиции</a:t>
            </a:r>
          </a:p>
          <a:p>
            <a:r>
              <a:rPr lang="ru-RU" dirty="0"/>
              <a:t>Генеральная репетиция 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600" b="1" dirty="0"/>
              <a:t>1 сентября в 8:30 – праздник «Радость встреч» на Летней эстраде </a:t>
            </a:r>
          </a:p>
          <a:p>
            <a:endParaRPr lang="ru-RU" sz="3600" b="1" dirty="0"/>
          </a:p>
          <a:p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До встречи !</a:t>
            </a:r>
          </a:p>
        </p:txBody>
      </p:sp>
    </p:spTree>
    <p:extLst>
      <p:ext uri="{BB962C8B-B14F-4D97-AF65-F5344CB8AC3E}">
        <p14:creationId xmlns:p14="http://schemas.microsoft.com/office/powerpoint/2010/main" val="418902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лако 34">
            <a:extLst>
              <a:ext uri="{FF2B5EF4-FFF2-40B4-BE49-F238E27FC236}">
                <a16:creationId xmlns:a16="http://schemas.microsoft.com/office/drawing/2014/main" id="{5AFACE65-1651-4BA1-AF45-819A60BE3D5B}"/>
              </a:ext>
            </a:extLst>
          </p:cNvPr>
          <p:cNvSpPr/>
          <p:nvPr/>
        </p:nvSpPr>
        <p:spPr>
          <a:xfrm>
            <a:off x="8844752" y="4183171"/>
            <a:ext cx="3174467" cy="2846109"/>
          </a:xfrm>
          <a:prstGeom prst="cloud">
            <a:avLst/>
          </a:prstGeom>
          <a:solidFill>
            <a:srgbClr val="F0F4FA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>
            <a:extLst>
              <a:ext uri="{FF2B5EF4-FFF2-40B4-BE49-F238E27FC236}">
                <a16:creationId xmlns:a16="http://schemas.microsoft.com/office/drawing/2014/main" id="{7084852E-6209-452E-ACE5-A4DF1AF29DB1}"/>
              </a:ext>
            </a:extLst>
          </p:cNvPr>
          <p:cNvSpPr/>
          <p:nvPr/>
        </p:nvSpPr>
        <p:spPr>
          <a:xfrm rot="19642341" flipH="1">
            <a:off x="4314794" y="4023988"/>
            <a:ext cx="3604759" cy="3164476"/>
          </a:xfrm>
          <a:prstGeom prst="cloud">
            <a:avLst/>
          </a:prstGeom>
          <a:solidFill>
            <a:srgbClr val="F0F4FA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>
            <a:extLst>
              <a:ext uri="{FF2B5EF4-FFF2-40B4-BE49-F238E27FC236}">
                <a16:creationId xmlns:a16="http://schemas.microsoft.com/office/drawing/2014/main" id="{03878FC4-768F-49EF-894E-05DADE0E7496}"/>
              </a:ext>
            </a:extLst>
          </p:cNvPr>
          <p:cNvSpPr/>
          <p:nvPr/>
        </p:nvSpPr>
        <p:spPr>
          <a:xfrm>
            <a:off x="338076" y="4093888"/>
            <a:ext cx="3348470" cy="2846109"/>
          </a:xfrm>
          <a:prstGeom prst="cloud">
            <a:avLst/>
          </a:prstGeom>
          <a:solidFill>
            <a:srgbClr val="F0F4FA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ко 31">
            <a:extLst>
              <a:ext uri="{FF2B5EF4-FFF2-40B4-BE49-F238E27FC236}">
                <a16:creationId xmlns:a16="http://schemas.microsoft.com/office/drawing/2014/main" id="{5DBA7948-EA9C-41E3-BE06-A97084F201BB}"/>
              </a:ext>
            </a:extLst>
          </p:cNvPr>
          <p:cNvSpPr/>
          <p:nvPr/>
        </p:nvSpPr>
        <p:spPr>
          <a:xfrm flipH="1">
            <a:off x="8215511" y="37369"/>
            <a:ext cx="3732649" cy="2846109"/>
          </a:xfrm>
          <a:prstGeom prst="cloud">
            <a:avLst/>
          </a:prstGeom>
          <a:solidFill>
            <a:srgbClr val="F0F4FA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>
            <a:extLst>
              <a:ext uri="{FF2B5EF4-FFF2-40B4-BE49-F238E27FC236}">
                <a16:creationId xmlns:a16="http://schemas.microsoft.com/office/drawing/2014/main" id="{E5703580-B9C2-4D25-9C32-050C6E9C1FBC}"/>
              </a:ext>
            </a:extLst>
          </p:cNvPr>
          <p:cNvSpPr/>
          <p:nvPr/>
        </p:nvSpPr>
        <p:spPr>
          <a:xfrm flipH="1" flipV="1">
            <a:off x="4045797" y="119968"/>
            <a:ext cx="3900228" cy="3092801"/>
          </a:xfrm>
          <a:prstGeom prst="cloud">
            <a:avLst/>
          </a:prstGeom>
          <a:solidFill>
            <a:srgbClr val="F0F4FA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736BE92D-A7C6-45F5-9B0B-4337C8C829A5}"/>
              </a:ext>
            </a:extLst>
          </p:cNvPr>
          <p:cNvSpPr/>
          <p:nvPr/>
        </p:nvSpPr>
        <p:spPr>
          <a:xfrm>
            <a:off x="387838" y="200337"/>
            <a:ext cx="3174467" cy="2846109"/>
          </a:xfrm>
          <a:prstGeom prst="cloud">
            <a:avLst/>
          </a:prstGeom>
          <a:solidFill>
            <a:srgbClr val="F0F4FA"/>
          </a:solid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 descr="Крупный план капли воды на листе">
            <a:extLst>
              <a:ext uri="{FF2B5EF4-FFF2-40B4-BE49-F238E27FC236}">
                <a16:creationId xmlns:a16="http://schemas.microsoft.com/office/drawing/2014/main" id="{F532B266-E3E1-477D-820B-0236C63DF721}"/>
              </a:ext>
            </a:extLst>
          </p:cNvPr>
          <p:cNvSpPr/>
          <p:nvPr/>
        </p:nvSpPr>
        <p:spPr>
          <a:xfrm>
            <a:off x="104503" y="2592815"/>
            <a:ext cx="11974286" cy="190958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  <a:effectLst>
            <a:outerShdw blurRad="63500" sx="101000" sy="101000" algn="ctr" rotWithShape="0">
              <a:prstClr val="black">
                <a:alpha val="16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B0A13-8B51-4BE9-99DE-B6835198AD70}"/>
              </a:ext>
            </a:extLst>
          </p:cNvPr>
          <p:cNvSpPr txBox="1"/>
          <p:nvPr/>
        </p:nvSpPr>
        <p:spPr>
          <a:xfrm>
            <a:off x="3845639" y="2717753"/>
            <a:ext cx="53768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>
                <a:solidFill>
                  <a:srgbClr val="3EB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НЧОУ</a:t>
            </a:r>
            <a:r>
              <a:rPr lang="en-US" sz="4800" b="1" spc="300" dirty="0">
                <a:solidFill>
                  <a:srgbClr val="3EB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spc="300" dirty="0">
                <a:solidFill>
                  <a:srgbClr val="3EB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 </a:t>
            </a:r>
            <a:r>
              <a:rPr lang="en-US" sz="4000" b="1" spc="300" dirty="0">
                <a:solidFill>
                  <a:srgbClr val="3EB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000" b="1" spc="300" dirty="0">
                <a:solidFill>
                  <a:srgbClr val="3EB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Росток</a:t>
            </a:r>
            <a:r>
              <a:rPr lang="en-US" sz="4000" b="1" spc="300" dirty="0">
                <a:solidFill>
                  <a:srgbClr val="3EB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000" b="1" spc="300" dirty="0">
              <a:solidFill>
                <a:srgbClr val="3EBA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832C7-46D5-4F0F-A417-DB1A80A34DE9}"/>
              </a:ext>
            </a:extLst>
          </p:cNvPr>
          <p:cNvSpPr txBox="1"/>
          <p:nvPr/>
        </p:nvSpPr>
        <p:spPr>
          <a:xfrm>
            <a:off x="3048000" y="61140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школе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D648D-2E48-4961-BF1E-36F5219CACCF}"/>
              </a:ext>
            </a:extLst>
          </p:cNvPr>
          <p:cNvSpPr txBox="1"/>
          <p:nvPr/>
        </p:nvSpPr>
        <p:spPr>
          <a:xfrm>
            <a:off x="7335121" y="577523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</a:t>
            </a:r>
          </a:p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логопедический</a:t>
            </a:r>
          </a:p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CD497-A382-4F4F-A224-C9C11968855A}"/>
              </a:ext>
            </a:extLst>
          </p:cNvPr>
          <p:cNvSpPr txBox="1"/>
          <p:nvPr/>
        </p:nvSpPr>
        <p:spPr>
          <a:xfrm>
            <a:off x="-1201784" y="59137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</a:p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ОГЭ, ЕГЭ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4A7B97-D2DB-42B0-9139-35698AFE1279}"/>
              </a:ext>
            </a:extLst>
          </p:cNvPr>
          <p:cNvSpPr txBox="1"/>
          <p:nvPr/>
        </p:nvSpPr>
        <p:spPr>
          <a:xfrm>
            <a:off x="-1150205" y="18239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Гуманитарное</a:t>
            </a:r>
          </a:p>
          <a:p>
            <a:pPr algn="ctr"/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endParaRPr lang="ru-RU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C9D0B-A1FB-4B70-825E-8EF882CA1410}"/>
              </a:ext>
            </a:extLst>
          </p:cNvPr>
          <p:cNvSpPr txBox="1"/>
          <p:nvPr/>
        </p:nvSpPr>
        <p:spPr>
          <a:xfrm>
            <a:off x="3048000" y="18498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Естественно-научное</a:t>
            </a:r>
          </a:p>
          <a:p>
            <a:pPr algn="ctr"/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endParaRPr lang="ru-RU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B44B77-CDC7-41E9-AAA2-661405E2202C}"/>
              </a:ext>
            </a:extLst>
          </p:cNvPr>
          <p:cNvSpPr txBox="1"/>
          <p:nvPr/>
        </p:nvSpPr>
        <p:spPr>
          <a:xfrm>
            <a:off x="7255434" y="18332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Языковой</a:t>
            </a:r>
          </a:p>
          <a:p>
            <a:pPr algn="ctr"/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C7485-1CD4-44FE-A22C-284D5236ED5C}"/>
              </a:ext>
            </a:extLst>
          </p:cNvPr>
          <p:cNvSpPr txBox="1"/>
          <p:nvPr/>
        </p:nvSpPr>
        <p:spPr>
          <a:xfrm>
            <a:off x="-1046239" y="305061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</a:t>
            </a: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</a:t>
            </a: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</a:t>
            </a:r>
          </a:p>
        </p:txBody>
      </p:sp>
      <p:pic>
        <p:nvPicPr>
          <p:cNvPr id="15" name="Рисунок 14" descr="Микрообласть с химическая фласксами">
            <a:extLst>
              <a:ext uri="{FF2B5EF4-FFF2-40B4-BE49-F238E27FC236}">
                <a16:creationId xmlns:a16="http://schemas.microsoft.com/office/drawing/2014/main" id="{D5001056-906B-4A16-9614-E418A9389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1924" y="203538"/>
            <a:ext cx="2011680" cy="2011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Стек книг с грушой">
            <a:extLst>
              <a:ext uri="{FF2B5EF4-FFF2-40B4-BE49-F238E27FC236}">
                <a16:creationId xmlns:a16="http://schemas.microsoft.com/office/drawing/2014/main" id="{99F49794-1A05-4E27-9825-1FE1D36F3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88" y="127799"/>
            <a:ext cx="2019313" cy="2019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Двумя выносками">
            <a:extLst>
              <a:ext uri="{FF2B5EF4-FFF2-40B4-BE49-F238E27FC236}">
                <a16:creationId xmlns:a16="http://schemas.microsoft.com/office/drawing/2014/main" id="{FD2A28C2-FC68-45F2-A003-0FBAADAAE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0" y="0"/>
            <a:ext cx="2254962" cy="225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Открытая книга">
            <a:extLst>
              <a:ext uri="{FF2B5EF4-FFF2-40B4-BE49-F238E27FC236}">
                <a16:creationId xmlns:a16="http://schemas.microsoft.com/office/drawing/2014/main" id="{147FB764-CFB6-4911-851B-92A2936E8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6151" y="4286033"/>
            <a:ext cx="1773086" cy="1773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График и заметка панели с карандашом">
            <a:extLst>
              <a:ext uri="{FF2B5EF4-FFF2-40B4-BE49-F238E27FC236}">
                <a16:creationId xmlns:a16="http://schemas.microsoft.com/office/drawing/2014/main" id="{7FFC7B18-F502-45BB-91A7-68CEF9F821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9206" y="4694817"/>
            <a:ext cx="1393587" cy="1393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0D93E631-982C-415B-B5D3-9F704B1BB7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6308" y="4390141"/>
            <a:ext cx="1564869" cy="1564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A39CA1-AC69-42E5-A0CD-709ECBD6E09A}"/>
              </a:ext>
            </a:extLst>
          </p:cNvPr>
          <p:cNvSpPr txBox="1"/>
          <p:nvPr/>
        </p:nvSpPr>
        <p:spPr>
          <a:xfrm>
            <a:off x="7142240" y="305287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ctr"/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путешествии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DA7DB8-B671-48B5-95EE-791F6638FA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68" y="2908000"/>
            <a:ext cx="1002885" cy="12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3D9DA-C711-4843-BFF5-CC83DE82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38205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Безопасность ребёнка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D9335-5799-48FE-9BF7-6DDB30A4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253331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Безопасность в гимназии</a:t>
            </a:r>
          </a:p>
          <a:p>
            <a:pPr marL="514350" indent="-514350">
              <a:buAutoNum type="arabicPeriod"/>
            </a:pPr>
            <a:r>
              <a:rPr lang="ru-RU" dirty="0"/>
              <a:t>Телефон и безопасность</a:t>
            </a:r>
          </a:p>
          <a:p>
            <a:pPr marL="514350" indent="-514350">
              <a:buAutoNum type="arabicPeriod"/>
            </a:pPr>
            <a:r>
              <a:rPr lang="ru-RU" dirty="0"/>
              <a:t>Правила поведения на улице</a:t>
            </a:r>
          </a:p>
          <a:p>
            <a:pPr marL="514350" indent="-514350">
              <a:buAutoNum type="arabicPeriod"/>
            </a:pPr>
            <a:r>
              <a:rPr lang="ru-RU" dirty="0"/>
              <a:t>Дорожная безопасность</a:t>
            </a:r>
          </a:p>
          <a:p>
            <a:pPr marL="514350" indent="-514350">
              <a:buAutoNum type="arabicPeriod"/>
            </a:pPr>
            <a:r>
              <a:rPr lang="ru-RU" dirty="0"/>
              <a:t>Пожарная безопасность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524587-C008-4B90-868C-2A76CA7D6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4023606"/>
            <a:ext cx="4961467" cy="25803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1640B-7E3C-42B4-ACBB-07D86D38C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075794"/>
            <a:ext cx="5630334" cy="56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DBF975-CD41-4842-BA1F-B74D4843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" y="0"/>
            <a:ext cx="11802534" cy="59721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готов к школе, 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означает, что он достиг определенного уровня развития,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позволит ему успешно адаптироваться к школьной жизни и учебному процессу.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к школе включает в себя несколько аспектов: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интеллектуальную, эмоциональную, социальную и физическую готовность.  </a:t>
            </a:r>
          </a:p>
          <a:p>
            <a:endParaRPr lang="ru-RU" sz="1800" dirty="0"/>
          </a:p>
        </p:txBody>
      </p:sp>
      <p:pic>
        <p:nvPicPr>
          <p:cNvPr id="4" name="Рисунок 3" descr="Лампочка">
            <a:extLst>
              <a:ext uri="{FF2B5EF4-FFF2-40B4-BE49-F238E27FC236}">
                <a16:creationId xmlns:a16="http://schemas.microsoft.com/office/drawing/2014/main" id="{1861B998-9812-4381-9F48-B85AD8448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7951" y="4108452"/>
            <a:ext cx="1109133" cy="1109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Сердечки">
            <a:extLst>
              <a:ext uri="{FF2B5EF4-FFF2-40B4-BE49-F238E27FC236}">
                <a16:creationId xmlns:a16="http://schemas.microsoft.com/office/drawing/2014/main" id="{D585675F-29EC-441E-A2EC-868541B61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0039" y="4239158"/>
            <a:ext cx="1016000" cy="10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Двумя выносками">
            <a:extLst>
              <a:ext uri="{FF2B5EF4-FFF2-40B4-BE49-F238E27FC236}">
                <a16:creationId xmlns:a16="http://schemas.microsoft.com/office/drawing/2014/main" id="{BE6268C1-83C1-44FF-90CE-547ECA356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0883" y="4192591"/>
            <a:ext cx="1109133" cy="1109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Мускулистая рука со сплошной заливкой">
            <a:extLst>
              <a:ext uri="{FF2B5EF4-FFF2-40B4-BE49-F238E27FC236}">
                <a16:creationId xmlns:a16="http://schemas.microsoft.com/office/drawing/2014/main" id="{CA6B78C0-C20E-4BC1-858A-D15988071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0370" y="4279901"/>
            <a:ext cx="766234" cy="7662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38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>
            <a:extLst>
              <a:ext uri="{FF2B5EF4-FFF2-40B4-BE49-F238E27FC236}">
                <a16:creationId xmlns:a16="http://schemas.microsoft.com/office/drawing/2014/main" id="{0894CE30-221E-4DE5-B061-781CE5594C46}"/>
              </a:ext>
            </a:extLst>
          </p:cNvPr>
          <p:cNvSpPr/>
          <p:nvPr/>
        </p:nvSpPr>
        <p:spPr>
          <a:xfrm>
            <a:off x="757765" y="5346697"/>
            <a:ext cx="11082867" cy="14986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8BF52-0F0B-47AC-8018-F9EC633D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1" y="143933"/>
            <a:ext cx="10414000" cy="649393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готовность: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запас знаний и умений, интерес к новым знаниям,  умеет решать простые задачи.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готовность: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умеет справляться со своими эмоциями, контролировать свое поведение, умеет строить отношения со сверстниками и взрослыми.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готовность: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умеет ухаживать  за собой, соблюдая элементарные правила поведения в коллективе,   проявляет интерес к новым социальным ролям.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готовность: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достаточный уровень физического развития, чтобы выдерживать школьные нагрузки и выполнять задания, быть в состоянии заботиться о себе (например, уметь одеваться, завязывать шнурки).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понимать, что готовность к школе не означает, что ребенок должен уметь читать, писать и считать, как взрослый.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Лампочка">
            <a:extLst>
              <a:ext uri="{FF2B5EF4-FFF2-40B4-BE49-F238E27FC236}">
                <a16:creationId xmlns:a16="http://schemas.microsoft.com/office/drawing/2014/main" id="{F7F71E0D-417E-48D5-9333-12B639AE0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50" y="12703"/>
            <a:ext cx="1109133" cy="1109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Сердечки">
            <a:extLst>
              <a:ext uri="{FF2B5EF4-FFF2-40B4-BE49-F238E27FC236}">
                <a16:creationId xmlns:a16="http://schemas.microsoft.com/office/drawing/2014/main" id="{BE3647AE-873F-407B-A9B1-02B1B88BE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765" y="1369485"/>
            <a:ext cx="1016000" cy="10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Двумя выносками">
            <a:extLst>
              <a:ext uri="{FF2B5EF4-FFF2-40B4-BE49-F238E27FC236}">
                <a16:creationId xmlns:a16="http://schemas.microsoft.com/office/drawing/2014/main" id="{FD1FC6BA-F672-4880-8DE5-93B27F31AA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550" y="2633134"/>
            <a:ext cx="1109133" cy="1109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Мускулистая рука со сплошной заливкой">
            <a:extLst>
              <a:ext uri="{FF2B5EF4-FFF2-40B4-BE49-F238E27FC236}">
                <a16:creationId xmlns:a16="http://schemas.microsoft.com/office/drawing/2014/main" id="{71C06306-0A1B-4819-8935-1892E80FB5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883" y="3953935"/>
            <a:ext cx="766234" cy="7662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30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FA359D-1971-4311-90B6-4DA39BD9D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6" y="804332"/>
            <a:ext cx="11819467" cy="5935133"/>
          </a:xfrm>
        </p:spPr>
        <p:txBody>
          <a:bodyPr>
            <a:normAutofit/>
          </a:bodyPr>
          <a:lstStyle/>
          <a:p>
            <a:r>
              <a:rPr lang="ru-RU" sz="4000" dirty="0"/>
              <a:t> Мотивация</a:t>
            </a:r>
          </a:p>
          <a:p>
            <a:r>
              <a:rPr lang="ru-RU" sz="4000" dirty="0"/>
              <a:t> Умение выполнять что-то по образцу</a:t>
            </a:r>
          </a:p>
          <a:p>
            <a:r>
              <a:rPr lang="ru-RU" sz="4000" dirty="0"/>
              <a:t> Умение общаться со сверстниками</a:t>
            </a:r>
          </a:p>
          <a:p>
            <a:r>
              <a:rPr lang="ru-RU" sz="4000" dirty="0"/>
              <a:t> Умение регулировать свое поведение</a:t>
            </a:r>
          </a:p>
          <a:p>
            <a:r>
              <a:rPr lang="ru-RU" sz="4000" dirty="0"/>
              <a:t> Самостоятельность</a:t>
            </a:r>
          </a:p>
          <a:p>
            <a:r>
              <a:rPr lang="ru-RU" sz="4000" dirty="0"/>
              <a:t> Умение видеть учебную задачу</a:t>
            </a:r>
          </a:p>
          <a:p>
            <a:r>
              <a:rPr lang="ru-RU" sz="4000" dirty="0"/>
              <a:t> Навык выполнять не только интересные, но и      скучные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1718258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661</Words>
  <Application>Microsoft Office PowerPoint</Application>
  <PresentationFormat>Широкоэкранный</PresentationFormat>
  <Paragraphs>83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ребёнка </vt:lpstr>
      <vt:lpstr>Презентация PowerPoint</vt:lpstr>
      <vt:lpstr>Презентация PowerPoint</vt:lpstr>
      <vt:lpstr>Презентация PowerPoint</vt:lpstr>
      <vt:lpstr>Школьная форма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 G</dc:creator>
  <cp:lastModifiedBy>R G</cp:lastModifiedBy>
  <cp:revision>18</cp:revision>
  <cp:lastPrinted>2025-07-02T19:00:45Z</cp:lastPrinted>
  <dcterms:created xsi:type="dcterms:W3CDTF">2025-06-27T17:54:23Z</dcterms:created>
  <dcterms:modified xsi:type="dcterms:W3CDTF">2025-07-02T19:39:16Z</dcterms:modified>
</cp:coreProperties>
</file>